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7" r:id="rId2"/>
    <p:sldId id="296" r:id="rId3"/>
    <p:sldId id="297" r:id="rId4"/>
    <p:sldId id="303" r:id="rId5"/>
    <p:sldId id="311" r:id="rId6"/>
    <p:sldId id="312" r:id="rId7"/>
    <p:sldId id="313" r:id="rId8"/>
    <p:sldId id="314" r:id="rId9"/>
    <p:sldId id="322" r:id="rId10"/>
    <p:sldId id="323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01" r:id="rId19"/>
    <p:sldId id="324" r:id="rId20"/>
    <p:sldId id="264" r:id="rId21"/>
    <p:sldId id="291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7CB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d.rkn.gov.ru/operators-registry/notification/form/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7704" y="0"/>
            <a:ext cx="7236296" cy="1052736"/>
          </a:xfrm>
          <a:prstGeom prst="rect">
            <a:avLst/>
          </a:prstGeom>
          <a:solidFill>
            <a:srgbClr val="487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748" y="258252"/>
            <a:ext cx="1440160" cy="91079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8601" y="242290"/>
            <a:ext cx="6363879" cy="69870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  <a:latin typeface="Myriad Pro Cond" pitchFamily="34" charset="0"/>
              </a:rPr>
              <a:t>РЕГИОНАЛЬНЫЙ МОДЕЛЬНЫЙ ЦЕНТР</a:t>
            </a:r>
            <a:endParaRPr lang="ru-RU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23528" y="1817280"/>
            <a:ext cx="8568952" cy="42051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dirty="0" smtClean="0">
                <a:solidFill>
                  <a:srgbClr val="487CBF"/>
                </a:solidFill>
                <a:latin typeface="Myriad Pro Cond" pitchFamily="34" charset="0"/>
              </a:rPr>
              <a:t>Требования к защите</a:t>
            </a:r>
          </a:p>
          <a:p>
            <a:r>
              <a:rPr lang="ru-RU" sz="4800" b="1" dirty="0" smtClean="0">
                <a:solidFill>
                  <a:srgbClr val="487CBF"/>
                </a:solidFill>
                <a:latin typeface="Myriad Pro Cond" pitchFamily="34" charset="0"/>
              </a:rPr>
              <a:t>персональных данных </a:t>
            </a:r>
          </a:p>
          <a:p>
            <a:r>
              <a:rPr lang="ru-RU" sz="4800" b="1" dirty="0" smtClean="0">
                <a:solidFill>
                  <a:srgbClr val="487CBF"/>
                </a:solidFill>
                <a:latin typeface="Myriad Pro Cond" pitchFamily="34" charset="0"/>
              </a:rPr>
              <a:t>при работе в АИС «Навигатор»</a:t>
            </a:r>
          </a:p>
          <a:p>
            <a:endParaRPr lang="ru-RU" sz="4800" b="1" dirty="0" smtClean="0">
              <a:solidFill>
                <a:srgbClr val="487CBF"/>
              </a:solidFill>
              <a:latin typeface="Myriad Pro Cond" pitchFamily="34" charset="0"/>
            </a:endParaRPr>
          </a:p>
          <a:p>
            <a:endParaRPr lang="ru-RU" sz="4800" dirty="0">
              <a:solidFill>
                <a:srgbClr val="487CB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6721412"/>
            <a:ext cx="9144000" cy="1440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7264" y="1136930"/>
            <a:ext cx="503090" cy="50309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76724" y="992914"/>
            <a:ext cx="432048" cy="43204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2603" y="1336728"/>
            <a:ext cx="453685" cy="45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04259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457200" y="6572272"/>
            <a:ext cx="8229600" cy="14287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21" name="Стрелка вниз 20"/>
          <p:cNvSpPr/>
          <p:nvPr/>
        </p:nvSpPr>
        <p:spPr>
          <a:xfrm rot="5400000">
            <a:off x="3178959" y="1035827"/>
            <a:ext cx="1357322" cy="714380"/>
          </a:xfrm>
          <a:prstGeom prst="downArrow">
            <a:avLst>
              <a:gd name="adj1" fmla="val 50000"/>
              <a:gd name="adj2" fmla="val 57245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pic>
        <p:nvPicPr>
          <p:cNvPr id="14338" name="Picture 2" descr="http://xn--80ayif.xn--p1ai/uploads/posts/2019-12/1577265997_mu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00793" cy="2906735"/>
          </a:xfrm>
          <a:prstGeom prst="rect">
            <a:avLst/>
          </a:prstGeom>
          <a:noFill/>
        </p:spPr>
      </p:pic>
      <p:sp>
        <p:nvSpPr>
          <p:cNvPr id="11" name="Блок-схема: процесс 10"/>
          <p:cNvSpPr/>
          <p:nvPr/>
        </p:nvSpPr>
        <p:spPr>
          <a:xfrm>
            <a:off x="4572000" y="214290"/>
            <a:ext cx="4357718" cy="257176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Организация, </a:t>
            </a:r>
          </a:p>
          <a:p>
            <a:pPr algn="ctr"/>
            <a:r>
              <a:rPr lang="ru-RU" sz="2800" b="1" dirty="0" smtClean="0"/>
              <a:t>наделенная полномочиями оператора персонифицированного финансирования </a:t>
            </a:r>
            <a:endParaRPr lang="ru-RU" sz="2800" b="1" dirty="0"/>
          </a:p>
        </p:txBody>
      </p:sp>
      <p:sp>
        <p:nvSpPr>
          <p:cNvPr id="8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428596" y="2928934"/>
            <a:ext cx="4684904" cy="3571900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r>
              <a:rPr lang="ru-RU" sz="2800" b="1" dirty="0" smtClean="0"/>
              <a:t>ОПЕРАТОР  ПД, ОСУЩЕСТВЛЯЮЩИЙ ОБРАБОТКУ   ПД   С ИСПОЛЬЗОВАНИЕМ СРЕДСТВ АВТОМАТИЗАЦИИ</a:t>
            </a:r>
          </a:p>
        </p:txBody>
      </p:sp>
      <p:sp>
        <p:nvSpPr>
          <p:cNvPr id="7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4572000" y="3714752"/>
            <a:ext cx="4357718" cy="2000264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 smtClean="0"/>
              <a:t>АИС «НАВИГАТОР»</a:t>
            </a:r>
            <a:endParaRPr lang="ru-RU" sz="32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562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www.xn--e1afijda1a3cyb.xn--p1ai/media/CACHE/images/2016/03/09/news_images/novfedzakon_big/742cfd11f53a4768869061cd8d1f748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4422"/>
            <a:ext cx="2214546" cy="1928826"/>
          </a:xfrm>
          <a:prstGeom prst="rect">
            <a:avLst/>
          </a:prstGeom>
          <a:noFill/>
        </p:spPr>
      </p:pic>
      <p:sp>
        <p:nvSpPr>
          <p:cNvPr id="7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1714480" y="2214554"/>
            <a:ext cx="7215238" cy="785818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/>
              <a:t>Постановления Правительства РФ</a:t>
            </a:r>
            <a:endParaRPr lang="ru-RU" sz="28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457200" y="6572272"/>
            <a:ext cx="8229600" cy="14287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16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2928934"/>
            <a:ext cx="4214842" cy="2357454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r>
              <a:rPr lang="ru-RU" sz="2400" b="1" dirty="0" smtClean="0"/>
              <a:t>от 15.09.2008  № 687   </a:t>
            </a:r>
          </a:p>
          <a:p>
            <a:pPr algn="ctr"/>
            <a:r>
              <a:rPr lang="ru-RU" sz="2200" b="1" dirty="0" smtClean="0"/>
              <a:t>«Об утверждении Положения об особенностях обработки персональных данных</a:t>
            </a:r>
            <a:r>
              <a:rPr lang="ru-RU" sz="2200" b="1" i="1" dirty="0" smtClean="0"/>
              <a:t>, </a:t>
            </a:r>
            <a:r>
              <a:rPr lang="ru-RU" sz="2200" b="1" dirty="0" smtClean="0"/>
              <a:t>осуществляемой без использования средств автоматизации»</a:t>
            </a:r>
          </a:p>
        </p:txBody>
      </p:sp>
      <p:sp>
        <p:nvSpPr>
          <p:cNvPr id="17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14282" y="214290"/>
            <a:ext cx="8715436" cy="92869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77372" tIns="38686" rIns="77372" bIns="38686"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Myriad Pro"/>
              </a:rPr>
              <a:t>Нормативно-правовая база, определяющая </a:t>
            </a:r>
            <a:r>
              <a:rPr lang="ru-RU" sz="2800" b="1" dirty="0" smtClean="0">
                <a:solidFill>
                  <a:schemeClr val="bg1"/>
                </a:solidFill>
              </a:rPr>
              <a:t>обязательный перечень мероприятий по защите ПД</a:t>
            </a:r>
            <a:endParaRPr lang="ru-RU" sz="2800" b="1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8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1714480" y="1285860"/>
            <a:ext cx="7215238" cy="785818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r>
              <a:rPr lang="ru-RU" sz="2800" b="1" dirty="0" smtClean="0"/>
              <a:t>Федеральный закон от 27.07.2006 №152-ФЗ </a:t>
            </a:r>
          </a:p>
          <a:p>
            <a:pPr algn="ctr"/>
            <a:r>
              <a:rPr lang="ru-RU" sz="2800" b="1" dirty="0" smtClean="0"/>
              <a:t>«О персональных данных» </a:t>
            </a:r>
            <a:r>
              <a:rPr lang="ru-RU" sz="2800" dirty="0" smtClean="0"/>
              <a:t>(ст. ст. 18.1-19)</a:t>
            </a:r>
            <a:endParaRPr lang="ru-RU" sz="2800" b="1" dirty="0" smtClean="0"/>
          </a:p>
        </p:txBody>
      </p:sp>
      <p:sp>
        <p:nvSpPr>
          <p:cNvPr id="11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4572000" y="2928934"/>
            <a:ext cx="4286280" cy="2357454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r>
              <a:rPr lang="ru-RU" sz="2400" b="1" dirty="0" smtClean="0"/>
              <a:t>от 01.11.2012 № 1119</a:t>
            </a:r>
          </a:p>
          <a:p>
            <a:pPr algn="ctr"/>
            <a:r>
              <a:rPr lang="ru-RU" sz="2200" dirty="0" smtClean="0"/>
              <a:t> </a:t>
            </a:r>
            <a:r>
              <a:rPr lang="ru-RU" sz="2200" b="1" dirty="0" smtClean="0"/>
              <a:t>«Об утверждении требований к защите персональных данных при их обработке в информационных системах персональных данных»</a:t>
            </a:r>
          </a:p>
        </p:txBody>
      </p:sp>
      <p:sp>
        <p:nvSpPr>
          <p:cNvPr id="12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5357826"/>
            <a:ext cx="8643998" cy="1214446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/>
              <a:t>Приказ ФСТЭК России от 18.02.2013 № 21  «Об утверждении Состава и содержания организационных и технических мер по обеспечению безопасности ПД при их обработке в информационных системах ПД»</a:t>
            </a:r>
            <a:endParaRPr lang="ru-RU" sz="20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562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710" y="5500702"/>
            <a:ext cx="1143008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72" y="4429132"/>
            <a:ext cx="1214446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43834" y="2143116"/>
            <a:ext cx="1285874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15272" y="3286124"/>
            <a:ext cx="1133477" cy="1000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2214554"/>
            <a:ext cx="7358114" cy="928694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/>
              <a:t>Сотрудник, ответственный за организацию обработки ПД</a:t>
            </a:r>
            <a:endParaRPr lang="ru-RU" sz="28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457200" y="6572272"/>
            <a:ext cx="8229600" cy="14287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16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3357562"/>
            <a:ext cx="7429552" cy="857256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r>
              <a:rPr lang="ru-RU" sz="2800" b="1" dirty="0" smtClean="0"/>
              <a:t>Перечень должностей (</a:t>
            </a:r>
            <a:r>
              <a:rPr lang="ru-RU" sz="2800" b="1" dirty="0" err="1" smtClean="0"/>
              <a:t>пофамильный</a:t>
            </a:r>
            <a:r>
              <a:rPr lang="ru-RU" sz="2800" b="1" dirty="0" smtClean="0"/>
              <a:t> список сотрудников), допущенных к работе с ПД</a:t>
            </a:r>
          </a:p>
        </p:txBody>
      </p:sp>
      <p:sp>
        <p:nvSpPr>
          <p:cNvPr id="17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14282" y="214290"/>
            <a:ext cx="8715436" cy="71438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77372" tIns="38686" rIns="77372" bIns="38686" rtlCol="0" anchor="ctr"/>
          <a:lstStyle/>
          <a:p>
            <a:pPr lvl="0" algn="ctr"/>
            <a:r>
              <a:rPr lang="ru-RU" sz="2800" b="1" dirty="0" smtClean="0"/>
              <a:t>ОРГАНИЗАЦИОННЫЕ   МЕРЫ   ПО   ЗАЩИТЕ   ПД</a:t>
            </a:r>
            <a:endParaRPr lang="ru-RU" sz="2800" dirty="0"/>
          </a:p>
        </p:txBody>
      </p:sp>
      <p:sp>
        <p:nvSpPr>
          <p:cNvPr id="8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1285860"/>
            <a:ext cx="7358114" cy="785818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r>
              <a:rPr lang="ru-RU" sz="2800" b="1" dirty="0" smtClean="0"/>
              <a:t>Документ, определяющий Политику  обработки ПД</a:t>
            </a:r>
          </a:p>
        </p:txBody>
      </p:sp>
      <p:sp>
        <p:nvSpPr>
          <p:cNvPr id="12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4429132"/>
            <a:ext cx="7500990" cy="857256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/>
              <a:t>Перечень помещений, в которых ведется обработка ПД</a:t>
            </a:r>
            <a:endParaRPr lang="ru-RU" sz="28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5500702"/>
            <a:ext cx="7500990" cy="928694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endParaRPr lang="ru-RU" sz="2800" b="1" dirty="0" smtClean="0"/>
          </a:p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/>
              <a:t>Правила доступа работников в помещения, в которых ведется обработка ПД</a:t>
            </a:r>
          </a:p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endParaRPr lang="ru-RU" sz="28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86710" y="1214422"/>
            <a:ext cx="9810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83562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00372"/>
            <a:ext cx="142872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2" name="Picture 2" descr="https://goodline.info/assets/galleries/6329/original/5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5214926"/>
            <a:ext cx="2928926" cy="1643074"/>
          </a:xfrm>
          <a:prstGeom prst="rect">
            <a:avLst/>
          </a:prstGeom>
          <a:noFill/>
        </p:spPr>
      </p:pic>
      <p:sp>
        <p:nvSpPr>
          <p:cNvPr id="7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1500166" y="1285860"/>
            <a:ext cx="7429552" cy="1500198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r>
              <a:rPr lang="ru-RU" sz="2800" b="1" dirty="0" smtClean="0"/>
              <a:t>Перечень должностей (</a:t>
            </a:r>
            <a:r>
              <a:rPr lang="ru-RU" sz="2800" b="1" dirty="0" err="1" smtClean="0"/>
              <a:t>пофамильный</a:t>
            </a:r>
            <a:r>
              <a:rPr lang="ru-RU" sz="2800" b="1" dirty="0" smtClean="0"/>
              <a:t> список сотрудников), допущенных к работе с ПД в АИС«Навигатор» (иной ИС)</a:t>
            </a:r>
            <a:endParaRPr lang="ru-RU" sz="28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457200" y="6572272"/>
            <a:ext cx="8229600" cy="14287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16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1428728" y="3071810"/>
            <a:ext cx="7429552" cy="1000132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r>
              <a:rPr lang="ru-RU" sz="2800" b="1" dirty="0" smtClean="0"/>
              <a:t>Комиссия для организации работ по защите ПД в АИС«Навигатор» (иной ИС)</a:t>
            </a:r>
            <a:endParaRPr lang="ru-RU" sz="28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14282" y="214290"/>
            <a:ext cx="8715436" cy="71438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77372" tIns="38686" rIns="77372" bIns="38686" rtlCol="0" anchor="ctr"/>
          <a:lstStyle/>
          <a:p>
            <a:pPr lvl="0" algn="ctr"/>
            <a:r>
              <a:rPr lang="ru-RU" sz="2800" b="1" dirty="0" smtClean="0"/>
              <a:t>ОРГАНИЗАЦИОННЫЕ  МЕРЫ  ПО  ЗАЩИТЕ  ПД  В  ИС</a:t>
            </a:r>
            <a:endParaRPr lang="ru-RU" sz="2800" dirty="0"/>
          </a:p>
        </p:txBody>
      </p:sp>
      <p:sp>
        <p:nvSpPr>
          <p:cNvPr id="12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1500166" y="4429132"/>
            <a:ext cx="7429552" cy="857256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/>
              <a:t>Ответственный за организацию обработки ПД  в АИС«Навигатор» (иной ИС)</a:t>
            </a:r>
            <a:endParaRPr lang="ru-RU" sz="28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5500702"/>
            <a:ext cx="6357982" cy="928694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/>
              <a:t>Уведомление об обработке ПД</a:t>
            </a:r>
            <a:endParaRPr lang="ru-RU" sz="28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500174"/>
            <a:ext cx="1133477" cy="1000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4286256"/>
            <a:ext cx="1285874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83562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1285860"/>
            <a:ext cx="8643998" cy="1357322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r>
              <a:rPr lang="ru-RU" sz="2800" b="1" dirty="0" smtClean="0"/>
              <a:t>Утверждение перечня информационных систем (информационной системы), в которых(ой) обрабатываются ПД</a:t>
            </a:r>
            <a:endParaRPr lang="ru-RU" sz="28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457200" y="6572272"/>
            <a:ext cx="8229600" cy="14287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16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2857496"/>
            <a:ext cx="8643998" cy="785818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r>
              <a:rPr lang="ru-RU" sz="2800" b="1" dirty="0" smtClean="0"/>
              <a:t>Определение категорий ПД, обрабатываемых  в ИС</a:t>
            </a:r>
            <a:endParaRPr lang="ru-RU" sz="28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14282" y="214290"/>
            <a:ext cx="8715436" cy="92869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77372" tIns="38686" rIns="77372" bIns="38686" rtlCol="0" anchor="ctr"/>
          <a:lstStyle/>
          <a:p>
            <a:pPr lvl="0" algn="ctr"/>
            <a:r>
              <a:rPr lang="ru-RU" sz="3200" b="1" dirty="0" smtClean="0"/>
              <a:t>МЕРЫ ПО ОБЕСПЕЧЕНИЮ БЕЗОПАСНОСТИ ПД</a:t>
            </a:r>
            <a:endParaRPr lang="ru-RU" sz="3200" dirty="0" smtClean="0"/>
          </a:p>
          <a:p>
            <a:pPr algn="ctr"/>
            <a:r>
              <a:rPr lang="ru-RU" sz="3200" b="1" dirty="0" smtClean="0"/>
              <a:t>В АИС «НАВИГАТОР»</a:t>
            </a:r>
            <a:endParaRPr lang="ru-RU" sz="3200" dirty="0"/>
          </a:p>
        </p:txBody>
      </p:sp>
      <p:sp>
        <p:nvSpPr>
          <p:cNvPr id="12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3929066"/>
            <a:ext cx="8643998" cy="1000132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/>
              <a:t>Положение о комиссии для организации работ по защите ПД в ИС</a:t>
            </a:r>
            <a:endParaRPr lang="ru-RU" sz="28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5214950"/>
            <a:ext cx="8643998" cy="928694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/>
              <a:t>Регламент проведения внутреннего контроля соответствия обработки ПД</a:t>
            </a:r>
            <a:endParaRPr lang="ru-RU" sz="28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562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1142984"/>
            <a:ext cx="8643998" cy="714380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r>
              <a:rPr lang="ru-RU" sz="3200" b="1" dirty="0" smtClean="0"/>
              <a:t>пользователя информационных систем ПД</a:t>
            </a:r>
            <a:endParaRPr lang="ru-RU" sz="32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457200" y="6572272"/>
            <a:ext cx="8229600" cy="14287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16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2071678"/>
            <a:ext cx="8643998" cy="785818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r>
              <a:rPr lang="ru-RU" sz="3200" b="1" dirty="0" smtClean="0"/>
              <a:t>по парольной защите информации</a:t>
            </a:r>
            <a:endParaRPr lang="ru-RU" sz="32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14282" y="214290"/>
            <a:ext cx="8715436" cy="71438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77372" tIns="38686" rIns="77372" bIns="38686" rtlCol="0" anchor="ctr"/>
          <a:lstStyle/>
          <a:p>
            <a:pPr lvl="0" algn="ctr"/>
            <a:r>
              <a:rPr lang="ru-RU" sz="4800" b="1" dirty="0" smtClean="0"/>
              <a:t>ИНСТРУКЦИИ</a:t>
            </a:r>
            <a:endParaRPr lang="ru-RU" sz="4800" dirty="0"/>
          </a:p>
        </p:txBody>
      </p:sp>
      <p:sp>
        <p:nvSpPr>
          <p:cNvPr id="12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3071810"/>
            <a:ext cx="8643998" cy="857256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indent="450215" algn="ctr">
              <a:spcAft>
                <a:spcPts val="1000"/>
              </a:spcAft>
            </a:pPr>
            <a:r>
              <a:rPr lang="ru-RU" sz="3200" b="1" dirty="0" smtClean="0"/>
              <a:t>по организации антивирусной защиты информации</a:t>
            </a:r>
            <a:endParaRPr lang="ru-RU" sz="32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4143380"/>
            <a:ext cx="8643998" cy="1214446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indent="450215" algn="ctr">
              <a:spcAft>
                <a:spcPts val="1000"/>
              </a:spcAft>
            </a:pPr>
            <a:r>
              <a:rPr lang="ru-RU" sz="2600" b="1" dirty="0" smtClean="0"/>
              <a:t>по организации резервирования и восстановления работоспособности технических средств и программного обеспечения, баз данных и средств защиты информации</a:t>
            </a:r>
            <a:endParaRPr lang="ru-RU" sz="26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5500702"/>
            <a:ext cx="8643998" cy="857256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indent="450215" algn="ctr">
              <a:spcAft>
                <a:spcPts val="1000"/>
              </a:spcAft>
            </a:pPr>
            <a:r>
              <a:rPr lang="ru-RU" sz="3200" b="1" dirty="0" smtClean="0"/>
              <a:t>обращения со съемными машинными носителями ПД</a:t>
            </a:r>
            <a:endParaRPr lang="ru-RU" sz="32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562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357158" y="285728"/>
            <a:ext cx="8643998" cy="1357322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r>
              <a:rPr lang="ru-RU" sz="3200" b="1" dirty="0" smtClean="0"/>
              <a:t>Регламент реагирования на инциденты информационной безопасности в информационных системах ПД</a:t>
            </a:r>
            <a:endParaRPr lang="ru-RU" sz="32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457200" y="6572272"/>
            <a:ext cx="8229600" cy="14287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16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1785926"/>
            <a:ext cx="8643998" cy="1071570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r>
              <a:rPr lang="ru-RU" sz="3200" b="1" dirty="0" smtClean="0"/>
              <a:t>Положения о разрешительной системе доступа в информационных системах ПД</a:t>
            </a:r>
            <a:endParaRPr lang="ru-RU" sz="32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3000372"/>
            <a:ext cx="8643998" cy="1143008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indent="450215" algn="ctr">
              <a:spcAft>
                <a:spcPts val="1000"/>
              </a:spcAft>
            </a:pPr>
            <a:r>
              <a:rPr lang="ru-RU" sz="3200" b="1" dirty="0" smtClean="0"/>
              <a:t>Матрица доступа работников к ресурсам информационных систем ПД</a:t>
            </a:r>
            <a:endParaRPr lang="ru-RU" sz="32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4286256"/>
            <a:ext cx="8643998" cy="1071570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indent="450215" algn="ctr">
              <a:spcAft>
                <a:spcPts val="1000"/>
              </a:spcAft>
            </a:pPr>
            <a:r>
              <a:rPr lang="ru-RU" sz="3200" b="1" dirty="0" smtClean="0"/>
              <a:t>Акт определения уровня защищенности ПД при их обработке в АИС«Навигатор»</a:t>
            </a:r>
            <a:endParaRPr lang="ru-RU" sz="32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5500702"/>
            <a:ext cx="8643998" cy="857256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indent="450215" algn="ctr">
              <a:spcAft>
                <a:spcPts val="1000"/>
              </a:spcAft>
            </a:pPr>
            <a:r>
              <a:rPr lang="ru-RU" sz="3200" b="1" dirty="0" smtClean="0"/>
              <a:t>Акт оценки потенциального вреда субъектам персональных данных</a:t>
            </a:r>
            <a:endParaRPr lang="ru-RU" sz="32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562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2000240"/>
            <a:ext cx="8643998" cy="642942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 smtClean="0"/>
              <a:t>категории субъектов ПД</a:t>
            </a:r>
            <a:endParaRPr lang="ru-RU" sz="36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457200" y="6572272"/>
            <a:ext cx="8229600" cy="14287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16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2786058"/>
            <a:ext cx="8572560" cy="857256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endParaRPr lang="ru-RU" sz="3600" b="1" dirty="0" smtClean="0"/>
          </a:p>
          <a:p>
            <a:pPr algn="ctr"/>
            <a:r>
              <a:rPr lang="ru-RU" sz="3600" b="1" dirty="0" smtClean="0"/>
              <a:t>цели обработки обрабатываемых ПД</a:t>
            </a:r>
            <a:endParaRPr lang="ru-RU" sz="36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 smtClean="0"/>
          </a:p>
        </p:txBody>
      </p:sp>
      <p:sp>
        <p:nvSpPr>
          <p:cNvPr id="17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14282" y="214290"/>
            <a:ext cx="8715436" cy="71438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77372" tIns="38686" rIns="77372" bIns="38686" rtlCol="0" anchor="ctr"/>
          <a:lstStyle/>
          <a:p>
            <a:pPr lvl="0" algn="ctr"/>
            <a:r>
              <a:rPr lang="ru-RU" sz="3200" b="1" dirty="0" smtClean="0"/>
              <a:t>ПОЛИТИКА   ОБРАБОТКИ  ПД</a:t>
            </a:r>
            <a:endParaRPr lang="ru-RU" sz="3200" dirty="0"/>
          </a:p>
        </p:txBody>
      </p:sp>
      <p:sp>
        <p:nvSpPr>
          <p:cNvPr id="8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1142984"/>
            <a:ext cx="8643998" cy="642942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r>
              <a:rPr lang="ru-RU" sz="3600" b="1" dirty="0" smtClean="0"/>
              <a:t>правовые основы обработки ПД</a:t>
            </a:r>
          </a:p>
        </p:txBody>
      </p:sp>
      <p:sp>
        <p:nvSpPr>
          <p:cNvPr id="12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3786190"/>
            <a:ext cx="8643998" cy="714380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endParaRPr lang="ru-RU" sz="3600" b="1" dirty="0" smtClean="0"/>
          </a:p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 smtClean="0"/>
              <a:t>категории обрабатываемых ПД</a:t>
            </a:r>
            <a:endParaRPr lang="ru-RU" sz="36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endParaRPr lang="ru-RU" sz="28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4714884"/>
            <a:ext cx="8643998" cy="785818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endParaRPr lang="ru-RU" sz="3600" b="1" dirty="0" smtClean="0"/>
          </a:p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 smtClean="0"/>
              <a:t>перечень действий с ПД</a:t>
            </a:r>
            <a:endParaRPr lang="ru-RU" sz="36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endParaRPr lang="ru-RU" sz="36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5643578"/>
            <a:ext cx="8643998" cy="785818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endParaRPr lang="ru-RU" sz="3600" b="1" dirty="0" smtClean="0"/>
          </a:p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 smtClean="0"/>
              <a:t>условия обработки ПД</a:t>
            </a:r>
            <a:endParaRPr lang="ru-RU" sz="36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endParaRPr lang="ru-RU" sz="36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562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457200" y="6572272"/>
            <a:ext cx="8229600" cy="14287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16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2428868"/>
            <a:ext cx="8643998" cy="857256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r>
              <a:rPr lang="ru-RU" sz="3200" b="1" dirty="0" smtClean="0"/>
              <a:t>сроки обработки и хранения   обрабатываемых ПД</a:t>
            </a:r>
          </a:p>
        </p:txBody>
      </p:sp>
      <p:sp>
        <p:nvSpPr>
          <p:cNvPr id="17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142852"/>
            <a:ext cx="8643998" cy="71438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77372" tIns="38686" rIns="77372" bIns="38686" rtlCol="0" anchor="ctr"/>
          <a:lstStyle/>
          <a:p>
            <a:pPr lvl="0" algn="ctr"/>
            <a:r>
              <a:rPr lang="ru-RU" sz="3600" b="1" dirty="0" smtClean="0"/>
              <a:t>ПОЛИТИКА   ОБРАБОТКИ  ПД</a:t>
            </a:r>
            <a:endParaRPr lang="ru-RU" sz="3600" dirty="0"/>
          </a:p>
        </p:txBody>
      </p:sp>
      <p:sp>
        <p:nvSpPr>
          <p:cNvPr id="8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928670"/>
            <a:ext cx="8643998" cy="1357322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r>
              <a:rPr lang="ru-RU" sz="3200" b="1" dirty="0" smtClean="0"/>
              <a:t>меры, направленные на выявление и предотвращение нарушений </a:t>
            </a:r>
            <a:r>
              <a:rPr lang="ru-RU" sz="3200" b="1" dirty="0" err="1" smtClean="0"/>
              <a:t>законода-тельства</a:t>
            </a:r>
            <a:r>
              <a:rPr lang="ru-RU" sz="3200" b="1" dirty="0" smtClean="0"/>
              <a:t> РФ в сфере обработки ПД</a:t>
            </a:r>
          </a:p>
        </p:txBody>
      </p:sp>
      <p:sp>
        <p:nvSpPr>
          <p:cNvPr id="12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3429000"/>
            <a:ext cx="8643998" cy="642942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 smtClean="0"/>
              <a:t>порядок уничтожения ПД</a:t>
            </a:r>
            <a:endParaRPr lang="ru-RU" sz="32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4214818"/>
            <a:ext cx="4286280" cy="785818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indent="450215" algn="ctr">
              <a:spcAft>
                <a:spcPts val="1000"/>
              </a:spcAft>
            </a:pPr>
            <a:r>
              <a:rPr lang="ru-RU" sz="3200" b="1" dirty="0" smtClean="0"/>
              <a:t>права               субъекта    ПД</a:t>
            </a:r>
            <a:endParaRPr lang="ru-RU" sz="32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4857752" y="4214818"/>
            <a:ext cx="4071966" cy="785818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indent="450215" algn="ctr">
              <a:spcAft>
                <a:spcPts val="1000"/>
              </a:spcAft>
            </a:pPr>
            <a:r>
              <a:rPr lang="ru-RU" sz="3200" b="1" dirty="0" smtClean="0"/>
              <a:t>обязанности   оператора</a:t>
            </a:r>
            <a:endParaRPr lang="ru-RU" sz="32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85720" y="5143512"/>
            <a:ext cx="4429156" cy="1500198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indent="450215" algn="ctr">
              <a:spcAft>
                <a:spcPts val="1000"/>
              </a:spcAft>
            </a:pPr>
            <a:r>
              <a:rPr lang="ru-RU" sz="2800" b="1" dirty="0" smtClean="0"/>
              <a:t>особенности  обработки ПД  без использования средств автоматизации</a:t>
            </a:r>
            <a:endParaRPr lang="ru-RU" sz="28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4857752" y="5143512"/>
            <a:ext cx="4071966" cy="1500198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indent="450215" algn="ctr">
              <a:spcAft>
                <a:spcPts val="1000"/>
              </a:spcAft>
            </a:pPr>
            <a:r>
              <a:rPr lang="ru-RU" sz="2800" b="1" dirty="0" smtClean="0"/>
              <a:t>порядок обработки ПД в информационных системах</a:t>
            </a:r>
            <a:endParaRPr lang="ru-RU" sz="2800" b="1" dirty="0" smtClean="0">
              <a:solidFill>
                <a:schemeClr val="tx1"/>
              </a:solidFill>
              <a:latin typeface="Myriad Pro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562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7704" y="0"/>
            <a:ext cx="6807700" cy="1052736"/>
          </a:xfrm>
          <a:prstGeom prst="rect">
            <a:avLst/>
          </a:prstGeom>
          <a:solidFill>
            <a:srgbClr val="487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48" y="258252"/>
            <a:ext cx="1440160" cy="91079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8601" y="242290"/>
            <a:ext cx="6363879" cy="69870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  <a:latin typeface="Myriad Pro Cond" pitchFamily="34" charset="0"/>
              </a:rPr>
              <a:t>УВЕДОМЛЕНИЕ   В   РОСКОМНАДЗОР</a:t>
            </a:r>
            <a:endParaRPr lang="ru-RU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23528" y="2571744"/>
            <a:ext cx="8568952" cy="34506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800" dirty="0">
              <a:solidFill>
                <a:srgbClr val="487CB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6721412"/>
            <a:ext cx="9144000" cy="1440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64" y="1136930"/>
            <a:ext cx="503090" cy="50309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724" y="992914"/>
            <a:ext cx="432048" cy="43204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03" y="1336728"/>
            <a:ext cx="453685" cy="45368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785918" y="1214422"/>
            <a:ext cx="707236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u="sng" dirty="0" smtClean="0">
                <a:hlinkClick r:id="rId6"/>
              </a:rPr>
              <a:t>https://pd.rkn.gov.ru/operators-registry/notification/form/</a:t>
            </a:r>
            <a:r>
              <a:rPr lang="ru-RU" sz="3200" b="1" dirty="0" smtClean="0"/>
              <a:t> </a:t>
            </a:r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428596" y="2571744"/>
          <a:ext cx="8468080" cy="4000521"/>
        </p:xfrm>
        <a:graphic>
          <a:graphicData uri="http://schemas.openxmlformats.org/drawingml/2006/table">
            <a:tbl>
              <a:tblPr/>
              <a:tblGrid>
                <a:gridCol w="2887871"/>
                <a:gridCol w="5580209"/>
              </a:tblGrid>
              <a:tr h="11572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ТО </a:t>
                      </a:r>
                      <a:r>
                        <a:rPr lang="ru-RU" sz="2000" b="1" dirty="0" err="1">
                          <a:latin typeface="Times New Roman"/>
                          <a:ea typeface="Calibri"/>
                          <a:cs typeface="Times New Roman"/>
                        </a:rPr>
                        <a:t>Роскомнадзора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Управление Федеральной службы по надзору в сфере связи, информационных технологий и массовых коммуникаций по Брянской области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765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СВЕДЕНИЯ ОБ ОПЕРАТОРЕ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57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Тип оператора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Юридическое лицо 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5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оператора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Полное наименование организации в соответствии с учредительными документами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5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Сокращенное наименование оператора 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 соответствии с учредительными документами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7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Адрес, реквизиты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 соответствии с данными организации 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04259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7704" y="0"/>
            <a:ext cx="6807700" cy="1052736"/>
          </a:xfrm>
          <a:prstGeom prst="rect">
            <a:avLst/>
          </a:prstGeom>
          <a:solidFill>
            <a:srgbClr val="487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48" y="258252"/>
            <a:ext cx="1440160" cy="91079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8601" y="242290"/>
            <a:ext cx="6363879" cy="69870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  <a:latin typeface="Myriad Pro Cond" pitchFamily="34" charset="0"/>
              </a:rPr>
              <a:t>УВЕДОМЛЕНИЕ   В   РОСКОМНАДЗОР</a:t>
            </a:r>
            <a:endParaRPr lang="ru-RU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23528" y="2571744"/>
            <a:ext cx="8568952" cy="34506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800" dirty="0">
              <a:solidFill>
                <a:srgbClr val="487CB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6721412"/>
            <a:ext cx="9144000" cy="1440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64" y="1136930"/>
            <a:ext cx="503090" cy="50309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724" y="992914"/>
            <a:ext cx="432048" cy="43204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03" y="1336728"/>
            <a:ext cx="453685" cy="453685"/>
          </a:xfrm>
          <a:prstGeom prst="rect">
            <a:avLst/>
          </a:prstGeom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785786" y="1388076"/>
          <a:ext cx="8001056" cy="5269245"/>
        </p:xfrm>
        <a:graphic>
          <a:graphicData uri="http://schemas.openxmlformats.org/drawingml/2006/table">
            <a:tbl>
              <a:tblPr/>
              <a:tblGrid>
                <a:gridCol w="2728601"/>
                <a:gridCol w="5272455"/>
              </a:tblGrid>
              <a:tr h="446787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ОБЩИЕ СВЕДЕНИЯ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459" marR="274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14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Правовое основание обработки персональных данных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459" marR="274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Федеральный закон от 29.12.2012 № 273-ФЗ «Об образовании в Российской Федерации».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459" marR="274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Цель обработки персональных данных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459" marR="274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Обработка заявок на обучение, учет обучающихся; Инвентаризация, учет нагрузки педагогов.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459" marR="274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08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Описание мер, предусмотренных статьями 18.1. и 19 Федерального закона «О персональных данных»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459" marR="274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Организационные меры: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Назначен ответственный за организацию обработки персональных данных.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Разработана и опубликована политика в отношении обработки 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персональных 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данных.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Разработаны и введены в действие «Положение об обеспечении безопасности персональных данных, обрабатываемых в информационных системах персональных данных», «Положение об организации обработки персональных данных», «Положение об организации обработки персональных данных, без использования средств автоматизации». 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..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459" marR="274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04259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7704" y="0"/>
            <a:ext cx="6807700" cy="1052736"/>
          </a:xfrm>
          <a:prstGeom prst="rect">
            <a:avLst/>
          </a:prstGeom>
          <a:solidFill>
            <a:srgbClr val="487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48" y="258252"/>
            <a:ext cx="1440160" cy="91079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8601" y="242290"/>
            <a:ext cx="6363879" cy="69870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  <a:latin typeface="Myriad Pro Cond" pitchFamily="34" charset="0"/>
              </a:rPr>
              <a:t>УВЕДОМЛЕНИЕ   В   РОСКОМНАДЗОР</a:t>
            </a:r>
            <a:endParaRPr lang="ru-RU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23528" y="2571744"/>
            <a:ext cx="8568952" cy="34506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800" dirty="0">
              <a:solidFill>
                <a:srgbClr val="487CB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6721412"/>
            <a:ext cx="9144000" cy="1440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64" y="1136930"/>
            <a:ext cx="503090" cy="50309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724" y="992914"/>
            <a:ext cx="432048" cy="43204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03" y="1336728"/>
            <a:ext cx="453685" cy="453685"/>
          </a:xfrm>
          <a:prstGeom prst="rect">
            <a:avLst/>
          </a:prstGeom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500034" y="1121157"/>
          <a:ext cx="8215370" cy="5212080"/>
        </p:xfrm>
        <a:graphic>
          <a:graphicData uri="http://schemas.openxmlformats.org/drawingml/2006/table">
            <a:tbl>
              <a:tblPr/>
              <a:tblGrid>
                <a:gridCol w="2801688"/>
                <a:gridCol w="5413682"/>
              </a:tblGrid>
              <a:tr h="4328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Сведения об обеспечении безопасности персональных данных в соответствии с требованиями к защите персональных данных, установленными 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Правительством 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РФ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Утвержден руководителем оператора документ, определяющий перечень лиц, допущенных к обработке персональных данных, для выполнения ими служебных (трудовых) обязанностей.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Определены места хранения персональных данных (материальных носителей), обеспечивается раздельное хранение персональных данных (материальных носителей), обработка которых осуществляется в различных целях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.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Организован 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режим обеспечения 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безопасности.</a:t>
                      </a:r>
                    </a:p>
                    <a:p>
                      <a:pPr algn="just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Назначено должностное лицо (работник), ответственный за обеспечение безопасности персональных данных в информационных системах персональных данных. </a:t>
                      </a:r>
                    </a:p>
                    <a:p>
                      <a:pPr algn="just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Персональные данные обрабатывается в соответствии с требованиями внутренних нормативных документов, регламентирующих порядок хранения, обработки и защиты персональных данных.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04259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7704" y="0"/>
            <a:ext cx="6807700" cy="1052736"/>
          </a:xfrm>
          <a:prstGeom prst="rect">
            <a:avLst/>
          </a:prstGeom>
          <a:solidFill>
            <a:srgbClr val="487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48" y="258252"/>
            <a:ext cx="1440160" cy="91079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8601" y="242290"/>
            <a:ext cx="6363879" cy="69870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  <a:latin typeface="Myriad Pro Cond" pitchFamily="34" charset="0"/>
              </a:rPr>
              <a:t>УВЕДОМЛЕНИЕ   В   РОСКОМНАДЗОР</a:t>
            </a:r>
            <a:endParaRPr lang="ru-RU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23528" y="2571744"/>
            <a:ext cx="8568952" cy="34506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800" dirty="0">
              <a:solidFill>
                <a:srgbClr val="487CB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6721412"/>
            <a:ext cx="9144000" cy="1440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64" y="1136930"/>
            <a:ext cx="503090" cy="50309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724" y="992914"/>
            <a:ext cx="432048" cy="43204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03" y="1336728"/>
            <a:ext cx="453685" cy="453685"/>
          </a:xfrm>
          <a:prstGeom prst="rect">
            <a:avLst/>
          </a:prstGeom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857224" y="1397000"/>
          <a:ext cx="7858180" cy="4267200"/>
        </p:xfrm>
        <a:graphic>
          <a:graphicData uri="http://schemas.openxmlformats.org/drawingml/2006/table">
            <a:tbl>
              <a:tblPr/>
              <a:tblGrid>
                <a:gridCol w="2679876"/>
                <a:gridCol w="5178304"/>
              </a:tblGrid>
              <a:tr h="13731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Дата начала обработки персональных данных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Дата запуска АИС «Навигатор» в регионе/ либо дата начала обработки до внедрения АИС «Навигатор» 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1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Срок или условие прекращения обработки персональных данных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Прекращение обучения ребенка; прекращение работы педагога в образовательном учреждении. 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04259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7704" y="0"/>
            <a:ext cx="6807700" cy="1052736"/>
          </a:xfrm>
          <a:prstGeom prst="rect">
            <a:avLst/>
          </a:prstGeom>
          <a:solidFill>
            <a:srgbClr val="487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48" y="258252"/>
            <a:ext cx="1440160" cy="91079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8601" y="242290"/>
            <a:ext cx="6363879" cy="69870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  <a:latin typeface="Myriad Pro Cond" pitchFamily="34" charset="0"/>
              </a:rPr>
              <a:t>УВЕДОМЛЕНИЕ   В   РОСКОМНАДЗОР</a:t>
            </a:r>
            <a:endParaRPr lang="ru-RU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23528" y="2571744"/>
            <a:ext cx="8568952" cy="34506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800" dirty="0">
              <a:solidFill>
                <a:srgbClr val="487CB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6721412"/>
            <a:ext cx="9144000" cy="1440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64" y="1136930"/>
            <a:ext cx="503090" cy="50309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724" y="992914"/>
            <a:ext cx="432048" cy="43204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03" y="1336728"/>
            <a:ext cx="453685" cy="453685"/>
          </a:xfrm>
          <a:prstGeom prst="rect">
            <a:avLst/>
          </a:prstGeom>
        </p:spPr>
      </p:pic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642910" y="1165861"/>
          <a:ext cx="8072494" cy="5825607"/>
        </p:xfrm>
        <a:graphic>
          <a:graphicData uri="http://schemas.openxmlformats.org/drawingml/2006/table">
            <a:tbl>
              <a:tblPr/>
              <a:tblGrid>
                <a:gridCol w="2752963"/>
                <a:gridCol w="5319531"/>
              </a:tblGrid>
              <a:tr h="26405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Сведения об информационных системах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61" marR="49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124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Перечень действий с персональными данными, общее описание используемых оператором способов обработки персональных данных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61" marR="49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Сбор, запись, систематизация, уточнение (обновление, изменение), извлечение, использование, передача (распространение, предоставление, доступ), блокирование, удаление, уничтожение.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Накопление и хранение осуществляется в серверном сегменте АИС «Навигатор дополнительного образования детей Брянской области».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61" marR="49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62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Обработка вышеуказанных персональных данных будет осуществляться путем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61" marR="49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Автоматизированная, с передачей по внутренней сети юридического лица, с передачей по сети Интернет.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61" marR="49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94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Категории персональных данных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61" marR="49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ФИО 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ребенка, 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Дата 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рождения ребенка, 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СНИЛС 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ребенка,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Номер сертификата персонифицированного </a:t>
                      </a:r>
                      <a:r>
                        <a:rPr lang="ru-RU" sz="1600" dirty="0" err="1" smtClean="0">
                          <a:latin typeface="Times New Roman"/>
                          <a:ea typeface="Calibri"/>
                          <a:cs typeface="Times New Roman"/>
                        </a:rPr>
                        <a:t>инансирования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дополнительного образования ребенка;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ФИО родителя, </a:t>
                      </a:r>
                      <a:r>
                        <a:rPr lang="ru-RU" sz="1600" dirty="0" err="1" smtClean="0">
                          <a:latin typeface="Times New Roman"/>
                          <a:ea typeface="Calibri"/>
                          <a:cs typeface="Times New Roman"/>
                        </a:rPr>
                        <a:t>Email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родителя, 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Телефон 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родителя,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Муниципалитет родителя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ФИО детей;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ФИО, Дата рождения, Образование, Наличие 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ученой 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степени, Должность, </a:t>
                      </a:r>
                      <a:r>
                        <a:rPr lang="ru-RU" sz="1600" dirty="0" err="1" smtClean="0">
                          <a:latin typeface="Times New Roman"/>
                          <a:ea typeface="Calibri"/>
                          <a:cs typeface="Times New Roman"/>
                        </a:rPr>
                        <a:t>Email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, Телефон, Даты 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приема на работу и увольнения педагога.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61" marR="491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3017838" cy="952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9525"/>
            <a:ext cx="665567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[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425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7704" y="0"/>
            <a:ext cx="6807700" cy="1052736"/>
          </a:xfrm>
          <a:prstGeom prst="rect">
            <a:avLst/>
          </a:prstGeom>
          <a:solidFill>
            <a:srgbClr val="487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48" y="258252"/>
            <a:ext cx="1440160" cy="91079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8601" y="242290"/>
            <a:ext cx="6363879" cy="69870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  <a:latin typeface="Myriad Pro Cond" pitchFamily="34" charset="0"/>
              </a:rPr>
              <a:t>УВЕДОМЛЕНИЕ   В   РОСКОМНАДЗОР</a:t>
            </a:r>
            <a:endParaRPr lang="ru-RU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23528" y="2571744"/>
            <a:ext cx="8568952" cy="34506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800" dirty="0">
              <a:solidFill>
                <a:srgbClr val="487CB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6721412"/>
            <a:ext cx="9144000" cy="1440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64" y="1136930"/>
            <a:ext cx="503090" cy="50309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724" y="992914"/>
            <a:ext cx="432048" cy="43204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03" y="1336728"/>
            <a:ext cx="453685" cy="453685"/>
          </a:xfrm>
          <a:prstGeom prst="rect">
            <a:avLst/>
          </a:prstGeom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571473" y="1357297"/>
          <a:ext cx="8143932" cy="5076831"/>
        </p:xfrm>
        <a:graphic>
          <a:graphicData uri="http://schemas.openxmlformats.org/drawingml/2006/table">
            <a:tbl>
              <a:tblPr/>
              <a:tblGrid>
                <a:gridCol w="2777327"/>
                <a:gridCol w="5366605"/>
              </a:tblGrid>
              <a:tr h="8096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Специальные категории персональных данных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Нет 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Категории субъектов, персональные данные которых обрабатываются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Дети, по которым подаются заявки на обучение;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Родители, подающие заявки на обучение по своим детям;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Педагоги образовательных учреждений, участвующих в обучении детей.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44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Осуществление трансграничной передачи персональных данных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Не осуществляется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44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Использование шифровальных 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(криптографических) средств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Не используются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04259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7704" y="0"/>
            <a:ext cx="6807700" cy="1052736"/>
          </a:xfrm>
          <a:prstGeom prst="rect">
            <a:avLst/>
          </a:prstGeom>
          <a:solidFill>
            <a:srgbClr val="487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48" y="258252"/>
            <a:ext cx="1440160" cy="91079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8601" y="242290"/>
            <a:ext cx="6363879" cy="69870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  <a:latin typeface="Myriad Pro Cond" pitchFamily="34" charset="0"/>
              </a:rPr>
              <a:t>УВЕДОМЛЕНИЕ   В   РОСКОМНАДЗОР</a:t>
            </a:r>
            <a:endParaRPr lang="ru-RU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23528" y="2571744"/>
            <a:ext cx="8568952" cy="34506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800" dirty="0">
              <a:solidFill>
                <a:srgbClr val="487CB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6721412"/>
            <a:ext cx="9144000" cy="1440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64" y="1136930"/>
            <a:ext cx="503090" cy="50309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724" y="992914"/>
            <a:ext cx="432048" cy="43204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03" y="1336728"/>
            <a:ext cx="453685" cy="453685"/>
          </a:xfrm>
          <a:prstGeom prst="rect">
            <a:avLst/>
          </a:prstGeom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785787" y="1428737"/>
          <a:ext cx="7929618" cy="4820396"/>
        </p:xfrm>
        <a:graphic>
          <a:graphicData uri="http://schemas.openxmlformats.org/drawingml/2006/table">
            <a:tbl>
              <a:tblPr/>
              <a:tblGrid>
                <a:gridCol w="2704239"/>
                <a:gridCol w="5225379"/>
              </a:tblGrid>
              <a:tr h="692399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СВЕДЕНИЯ О МЕСТОНАХОЖДЕНИИ БАЗЫ ДАННЫХ ИНФОРМАЦИИ, СОДЕРЖАЩЕЙ ПЕРСОНАЛЬНЫЕ ДАННЫЕ ГРАЖДАН РФ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923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База данных №1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Датацентр Colocat-Кунцево: 121351, г. Москва, ул. Молодогвардейская, 52 строение 2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1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Страна 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Россия 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23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Адрес ЦОДа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Датацентр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Colocat-Кунцево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: 121351, г. Москва, ул. Молодогвардейская, 52 строение 2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1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Собственный ЦОД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Нет 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09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Ответственный за организацию обработки персональных данных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Физическое лицо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ФИО, почтовый адрес, номера контактных телефонов, адрес электронной почты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i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 соответствии с данными сотрудника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 – должно совпадать с данными организационно-распорядительных документов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04259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44" y="0"/>
            <a:ext cx="1857356" cy="1500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42844" y="0"/>
            <a:ext cx="87187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</a:rPr>
              <a:t>Протокол ИКМО о результатах выборов по </a:t>
            </a:r>
            <a:r>
              <a:rPr lang="ru-RU" sz="2800" b="1" dirty="0" err="1" smtClean="0">
                <a:solidFill>
                  <a:prstClr val="white"/>
                </a:solidFill>
              </a:rPr>
              <a:t>ед</a:t>
            </a:r>
            <a:endParaRPr lang="ru-RU" sz="2800" b="1" dirty="0" smtClean="0">
              <a:solidFill>
                <a:prstClr val="white"/>
              </a:solidFill>
            </a:endParaRP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457200" y="6572272"/>
            <a:ext cx="8229600" cy="14287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14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14282" y="714356"/>
            <a:ext cx="6929485" cy="571504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endParaRPr lang="ru-RU" sz="2200" b="1" dirty="0" smtClean="0"/>
          </a:p>
          <a:p>
            <a:pPr algn="ctr"/>
            <a:r>
              <a:rPr lang="ru-RU" sz="2400" b="1" dirty="0" smtClean="0"/>
              <a:t>Хранить ПД в общедоступных файлах и сетях</a:t>
            </a:r>
          </a:p>
          <a:p>
            <a:pPr algn="ctr"/>
            <a:endParaRPr lang="ru-RU" sz="2200" b="1" dirty="0">
              <a:solidFill>
                <a:prstClr val="black"/>
              </a:solidFill>
              <a:latin typeface="Myriad Pro"/>
            </a:endParaRPr>
          </a:p>
        </p:txBody>
      </p:sp>
      <p:sp>
        <p:nvSpPr>
          <p:cNvPr id="24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14282" y="1428736"/>
            <a:ext cx="8750366" cy="928694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r>
              <a:rPr lang="ru-RU" sz="2400" b="1" dirty="0" smtClean="0"/>
              <a:t>Передавать личные/использовать чужие логин, пароль </a:t>
            </a:r>
          </a:p>
          <a:p>
            <a:pPr algn="ctr"/>
            <a:r>
              <a:rPr lang="ru-RU" sz="2400" b="1" dirty="0" smtClean="0"/>
              <a:t>к ИС ПД и базам данных</a:t>
            </a:r>
          </a:p>
        </p:txBody>
      </p:sp>
      <p:sp>
        <p:nvSpPr>
          <p:cNvPr id="26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14282" y="5072074"/>
            <a:ext cx="8715436" cy="785818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/>
              <a:t>Хранить информацию, содержащую ПД на облачных носителях и серверах, находящихся за пределами РФ</a:t>
            </a:r>
          </a:p>
          <a:p>
            <a:pPr algn="ctr"/>
            <a:endParaRPr lang="ru-RU" b="1" dirty="0">
              <a:solidFill>
                <a:prstClr val="black"/>
              </a:solidFill>
              <a:latin typeface="Myriad Pro"/>
            </a:endParaRPr>
          </a:p>
        </p:txBody>
      </p:sp>
      <p:sp>
        <p:nvSpPr>
          <p:cNvPr id="27" name="Прямоугольник: скругленные углы 10">
            <a:extLst>
              <a:ext uri="{FF2B5EF4-FFF2-40B4-BE49-F238E27FC236}">
                <a16:creationId xmlns="" xmlns:a16="http://schemas.microsoft.com/office/drawing/2014/main" id="{88FF3327-41B5-4B50-90C0-53420FEDB77B}"/>
              </a:ext>
            </a:extLst>
          </p:cNvPr>
          <p:cNvSpPr/>
          <p:nvPr/>
        </p:nvSpPr>
        <p:spPr>
          <a:xfrm>
            <a:off x="214282" y="0"/>
            <a:ext cx="7000924" cy="64291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cs typeface="Calibri"/>
            </a:endParaRPr>
          </a:p>
          <a:p>
            <a:pPr algn="ctr"/>
            <a:endParaRPr lang="ru-RU" dirty="0">
              <a:solidFill>
                <a:srgbClr val="FFFFFF"/>
              </a:solidFill>
              <a:cs typeface="Calibri"/>
            </a:endParaRPr>
          </a:p>
          <a:p>
            <a:pPr algn="ctr"/>
            <a:endParaRPr lang="ru-RU" dirty="0">
              <a:solidFill>
                <a:srgbClr val="FFFFFF"/>
              </a:solidFill>
              <a:cs typeface="Calibri"/>
            </a:endParaRP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Myriad Pro"/>
              </a:rPr>
              <a:t>ЗАПРЕЩАЕТСЯ</a:t>
            </a:r>
          </a:p>
          <a:p>
            <a:pPr algn="ctr"/>
            <a:endParaRPr lang="ru-RU" sz="1600" b="1" dirty="0">
              <a:solidFill>
                <a:prstClr val="black"/>
              </a:solidFill>
              <a:latin typeface="Myriad Pro"/>
              <a:cs typeface="Calibri"/>
            </a:endParaRPr>
          </a:p>
          <a:p>
            <a:pPr algn="ctr"/>
            <a:endParaRPr lang="ru-RU" dirty="0">
              <a:solidFill>
                <a:prstClr val="black"/>
              </a:solidFill>
              <a:cs typeface="Calibri"/>
            </a:endParaRPr>
          </a:p>
          <a:p>
            <a:pPr algn="ctr"/>
            <a:endParaRPr lang="ru-RU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34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14282" y="2500306"/>
            <a:ext cx="8784010" cy="928694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/>
              <a:t>Вносить изменения в конфигурацию своего компьютера, устанавливать самостоятельно программы и оборудование</a:t>
            </a:r>
          </a:p>
          <a:p>
            <a:pPr algn="ctr"/>
            <a:endParaRPr lang="ru-RU" sz="2400" b="1" dirty="0">
              <a:solidFill>
                <a:prstClr val="black"/>
              </a:solidFill>
              <a:latin typeface="Myriad Pro"/>
            </a:endParaRPr>
          </a:p>
        </p:txBody>
      </p:sp>
      <p:sp>
        <p:nvSpPr>
          <p:cNvPr id="35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14282" y="3571876"/>
            <a:ext cx="8715435" cy="1357322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endParaRPr lang="ru-RU" sz="2400" dirty="0" smtClean="0"/>
          </a:p>
          <a:p>
            <a:pPr algn="ctr"/>
            <a:r>
              <a:rPr lang="ru-RU" sz="2400" b="1" dirty="0" smtClean="0"/>
              <a:t>Самостоятельно устанавливать, тиражировать, или модифицировать ПО, изменять установленный алгоритм функционирования технических и программных средств отключать (блокировать) средства защиты информации</a:t>
            </a:r>
          </a:p>
          <a:p>
            <a:pPr algn="ctr"/>
            <a:endParaRPr lang="ru-RU" sz="2400" b="1" dirty="0" smtClean="0"/>
          </a:p>
        </p:txBody>
      </p:sp>
      <p:sp>
        <p:nvSpPr>
          <p:cNvPr id="10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214282" y="5929330"/>
            <a:ext cx="8715436" cy="785818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/>
              <a:t>Оставлять включенным без присмотра компьютер, не активизировав СЗ от несанкционированного доступа</a:t>
            </a:r>
          </a:p>
          <a:p>
            <a:pPr algn="ctr"/>
            <a:endParaRPr lang="ru-RU" b="1" dirty="0">
              <a:solidFill>
                <a:prstClr val="black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387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214290"/>
            <a:ext cx="2071670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429000"/>
            <a:ext cx="142876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928670"/>
            <a:ext cx="1000132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457200" y="6572272"/>
            <a:ext cx="8229600" cy="14287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24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1357290" y="928670"/>
            <a:ext cx="6000792" cy="1000132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r>
              <a:rPr lang="ru-RU" sz="2800" b="1" dirty="0" smtClean="0"/>
              <a:t>Осуществлять работу при отключенных средствах защиты</a:t>
            </a:r>
          </a:p>
        </p:txBody>
      </p:sp>
      <p:sp>
        <p:nvSpPr>
          <p:cNvPr id="27" name="Прямоугольник: скругленные углы 10">
            <a:extLst>
              <a:ext uri="{FF2B5EF4-FFF2-40B4-BE49-F238E27FC236}">
                <a16:creationId xmlns="" xmlns:a16="http://schemas.microsoft.com/office/drawing/2014/main" id="{88FF3327-41B5-4B50-90C0-53420FEDB77B}"/>
              </a:ext>
            </a:extLst>
          </p:cNvPr>
          <p:cNvSpPr/>
          <p:nvPr/>
        </p:nvSpPr>
        <p:spPr>
          <a:xfrm>
            <a:off x="214282" y="142852"/>
            <a:ext cx="6786610" cy="64291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cs typeface="Calibri"/>
            </a:endParaRPr>
          </a:p>
          <a:p>
            <a:pPr algn="ctr"/>
            <a:endParaRPr lang="ru-RU" dirty="0">
              <a:solidFill>
                <a:srgbClr val="FFFFFF"/>
              </a:solidFill>
              <a:cs typeface="Calibri"/>
            </a:endParaRPr>
          </a:p>
          <a:p>
            <a:pPr algn="ctr"/>
            <a:endParaRPr lang="ru-RU" dirty="0">
              <a:solidFill>
                <a:srgbClr val="FFFFFF"/>
              </a:solidFill>
              <a:cs typeface="Calibri"/>
            </a:endParaRP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Myriad Pro"/>
              </a:rPr>
              <a:t>ЗАПРЕЩАЕТСЯ</a:t>
            </a:r>
          </a:p>
          <a:p>
            <a:pPr algn="ctr"/>
            <a:endParaRPr lang="ru-RU" sz="1600" b="1" dirty="0">
              <a:solidFill>
                <a:prstClr val="black"/>
              </a:solidFill>
              <a:latin typeface="Myriad Pro"/>
              <a:cs typeface="Calibri"/>
            </a:endParaRPr>
          </a:p>
          <a:p>
            <a:pPr algn="ctr"/>
            <a:endParaRPr lang="ru-RU" dirty="0">
              <a:solidFill>
                <a:prstClr val="black"/>
              </a:solidFill>
              <a:cs typeface="Calibri"/>
            </a:endParaRPr>
          </a:p>
          <a:p>
            <a:pPr algn="ctr"/>
            <a:endParaRPr lang="ru-RU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35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1857356" y="3357562"/>
            <a:ext cx="7072361" cy="1500198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endParaRPr lang="ru-RU" sz="2400" dirty="0" smtClean="0"/>
          </a:p>
          <a:p>
            <a:pPr algn="ctr"/>
            <a:r>
              <a:rPr lang="ru-RU" sz="2800" b="1" dirty="0" smtClean="0"/>
              <a:t>Скачивать из сети Интернет ПО и другие файлы, если это не определено должностными обязанностями</a:t>
            </a:r>
          </a:p>
          <a:p>
            <a:pPr algn="ctr"/>
            <a:endParaRPr lang="ru-RU" sz="2400" b="1" dirty="0" smtClean="0"/>
          </a:p>
        </p:txBody>
      </p:sp>
      <p:sp>
        <p:nvSpPr>
          <p:cNvPr id="1026" name="AutoShape 2" descr="https://www.clipartmax.com/png/middle/16-168236_internet-explorer-logo-png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www.clipartmax.com/png/middle/16-168236_internet-explorer-logo-png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3" y="5214950"/>
            <a:ext cx="714379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5929330"/>
            <a:ext cx="704845" cy="628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857224" y="5143512"/>
            <a:ext cx="8072494" cy="1357322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endParaRPr lang="ru-RU" sz="2400" b="1" dirty="0" smtClean="0"/>
          </a:p>
          <a:p>
            <a:pPr algn="ctr"/>
            <a:r>
              <a:rPr lang="ru-RU" sz="2800" b="1" dirty="0" smtClean="0"/>
              <a:t>Размещать ПД обучающихся на личных страницах педагогов в социальных сетях без согласия родителей</a:t>
            </a:r>
          </a:p>
          <a:p>
            <a:pPr algn="ctr"/>
            <a:endParaRPr lang="ru-RU" b="1" dirty="0">
              <a:solidFill>
                <a:prstClr val="black"/>
              </a:solidFill>
              <a:latin typeface="Myriad Pro"/>
            </a:endParaRPr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4282" y="2143116"/>
            <a:ext cx="1023938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1214414" y="2143116"/>
            <a:ext cx="7715304" cy="1000132"/>
          </a:xfrm>
          <a:prstGeom prst="roundRect">
            <a:avLst>
              <a:gd name="adj" fmla="val 22704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endParaRPr lang="ru-RU" sz="2400" b="1" dirty="0" smtClean="0"/>
          </a:p>
          <a:p>
            <a:pPr algn="ctr"/>
            <a:r>
              <a:rPr lang="ru-RU" sz="2800" b="1" dirty="0" smtClean="0"/>
              <a:t>Передавать по сетям общего доступа ПД без использования средств шифрования</a:t>
            </a:r>
          </a:p>
          <a:p>
            <a:pPr algn="ctr"/>
            <a:endParaRPr lang="ru-RU" sz="2400" b="1" dirty="0">
              <a:solidFill>
                <a:prstClr val="black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387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2844" y="142852"/>
            <a:ext cx="8786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prstClr val="white"/>
                </a:solidFill>
              </a:rPr>
              <a:t>ДОРОЖНАЯ КАРТА</a:t>
            </a: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457200" y="6572272"/>
            <a:ext cx="8229600" cy="14287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28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1223628" y="2285992"/>
            <a:ext cx="6696744" cy="192882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r>
              <a:rPr lang="ru-RU" sz="3200" b="1" spc="10" dirty="0" smtClean="0">
                <a:solidFill>
                  <a:srgbClr val="2D2D2D"/>
                </a:solidFill>
                <a:latin typeface="Myriad Pro"/>
                <a:ea typeface="Calibri" panose="020F0502020204030204" pitchFamily="34" charset="0"/>
              </a:rPr>
              <a:t>Ответственность за нарушения законодательства о защите информации и персональных данных</a:t>
            </a:r>
            <a:endParaRPr lang="ru-RU" sz="3200" b="1" dirty="0">
              <a:solidFill>
                <a:prstClr val="black"/>
              </a:solidFill>
              <a:latin typeface="Myriad Pro"/>
            </a:endParaRPr>
          </a:p>
        </p:txBody>
      </p:sp>
      <p:sp>
        <p:nvSpPr>
          <p:cNvPr id="15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4857752" y="4643446"/>
            <a:ext cx="4000528" cy="164307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r>
              <a:rPr lang="ru-RU" sz="3200" b="1" spc="10" dirty="0" smtClean="0">
                <a:solidFill>
                  <a:srgbClr val="2D2D2D"/>
                </a:solidFill>
                <a:latin typeface="Myriad Pro"/>
                <a:ea typeface="Calibri" panose="020F0502020204030204" pitchFamily="34" charset="0"/>
              </a:rPr>
              <a:t>уголовная</a:t>
            </a:r>
            <a:endParaRPr lang="ru-RU" sz="3200" b="1" dirty="0">
              <a:solidFill>
                <a:prstClr val="black"/>
              </a:solidFill>
              <a:latin typeface="Myriad Pro"/>
            </a:endParaRPr>
          </a:p>
        </p:txBody>
      </p:sp>
      <p:sp>
        <p:nvSpPr>
          <p:cNvPr id="22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428596" y="4643446"/>
            <a:ext cx="4186238" cy="171451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r>
              <a:rPr lang="ru-RU" sz="3200" b="1" spc="10" dirty="0" smtClean="0">
                <a:solidFill>
                  <a:srgbClr val="2D2D2D"/>
                </a:solidFill>
                <a:latin typeface="Myriad Pro"/>
                <a:ea typeface="Calibri" panose="020F0502020204030204" pitchFamily="34" charset="0"/>
              </a:rPr>
              <a:t>административная</a:t>
            </a:r>
            <a:endParaRPr lang="ru-RU" sz="3200" b="1" dirty="0">
              <a:solidFill>
                <a:prstClr val="black"/>
              </a:solidFill>
              <a:latin typeface="Myriad Pro"/>
            </a:endParaRPr>
          </a:p>
        </p:txBody>
      </p:sp>
      <p:sp>
        <p:nvSpPr>
          <p:cNvPr id="25" name="Стрелка вниз 24"/>
          <p:cNvSpPr/>
          <p:nvPr/>
        </p:nvSpPr>
        <p:spPr>
          <a:xfrm>
            <a:off x="6643702" y="4286256"/>
            <a:ext cx="484632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Стрелка вниз 25"/>
          <p:cNvSpPr/>
          <p:nvPr/>
        </p:nvSpPr>
        <p:spPr>
          <a:xfrm>
            <a:off x="2571736" y="4286256"/>
            <a:ext cx="484632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4786314" y="214290"/>
            <a:ext cx="3992843" cy="171451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r>
              <a:rPr lang="ru-RU" sz="3200" b="1" spc="10" dirty="0" smtClean="0">
                <a:solidFill>
                  <a:srgbClr val="2D2D2D"/>
                </a:solidFill>
                <a:latin typeface="Myriad Pro"/>
                <a:ea typeface="Calibri" panose="020F0502020204030204" pitchFamily="34" charset="0"/>
              </a:rPr>
              <a:t>гражданско-правовая</a:t>
            </a:r>
            <a:endParaRPr lang="ru-RU" sz="3200" b="1" dirty="0">
              <a:solidFill>
                <a:prstClr val="black"/>
              </a:solidFill>
              <a:latin typeface="Myriad Pro"/>
            </a:endParaRPr>
          </a:p>
        </p:txBody>
      </p:sp>
      <p:sp>
        <p:nvSpPr>
          <p:cNvPr id="11" name="Прямоугольник: скругленные углы 5">
            <a:extLst>
              <a:ext uri="{FF2B5EF4-FFF2-40B4-BE49-F238E27FC236}">
                <a16:creationId xmlns:a16="http://schemas.microsoft.com/office/drawing/2014/main" xmlns="" id="{5BDD68F5-63D4-495D-BA47-845606220AB3}"/>
              </a:ext>
            </a:extLst>
          </p:cNvPr>
          <p:cNvSpPr/>
          <p:nvPr/>
        </p:nvSpPr>
        <p:spPr>
          <a:xfrm>
            <a:off x="357158" y="214290"/>
            <a:ext cx="4278563" cy="171451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7372" tIns="38686" rIns="77372" bIns="38686" rtlCol="0" anchor="ctr"/>
          <a:lstStyle/>
          <a:p>
            <a:pPr algn="ctr"/>
            <a:r>
              <a:rPr lang="ru-RU" sz="3200" b="1" spc="10" dirty="0" smtClean="0">
                <a:solidFill>
                  <a:srgbClr val="2D2D2D"/>
                </a:solidFill>
                <a:latin typeface="Myriad Pro"/>
                <a:ea typeface="Calibri" panose="020F0502020204030204" pitchFamily="34" charset="0"/>
              </a:rPr>
              <a:t>дисциплинарная</a:t>
            </a:r>
            <a:endParaRPr lang="ru-RU" sz="3200" b="1" dirty="0">
              <a:solidFill>
                <a:prstClr val="black"/>
              </a:solidFill>
              <a:latin typeface="Myriad Pro"/>
            </a:endParaRPr>
          </a:p>
        </p:txBody>
      </p:sp>
      <p:sp>
        <p:nvSpPr>
          <p:cNvPr id="12" name="Стрелка вниз 11"/>
          <p:cNvSpPr/>
          <p:nvPr/>
        </p:nvSpPr>
        <p:spPr>
          <a:xfrm rot="10800000">
            <a:off x="2571736" y="1928802"/>
            <a:ext cx="484632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Стрелка вниз 13"/>
          <p:cNvSpPr/>
          <p:nvPr/>
        </p:nvSpPr>
        <p:spPr>
          <a:xfrm rot="10800000">
            <a:off x="6727402" y="1950765"/>
            <a:ext cx="484632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29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717026" y="1368152"/>
            <a:ext cx="7236296" cy="3212976"/>
          </a:xfrm>
          <a:prstGeom prst="rect">
            <a:avLst/>
          </a:prstGeom>
          <a:solidFill>
            <a:srgbClr val="487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36512" y="0"/>
            <a:ext cx="199671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822037" y="3421897"/>
            <a:ext cx="6118448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2294" y="5687027"/>
            <a:ext cx="1733640" cy="855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solidFill>
                  <a:srgbClr val="487CBF"/>
                </a:solidFill>
                <a:latin typeface="Myriad Pro" pitchFamily="34" charset="0"/>
              </a:rPr>
              <a:t>РЕГИОНАЛЬНЫЙ</a:t>
            </a:r>
          </a:p>
          <a:p>
            <a:r>
              <a:rPr lang="ru-RU" sz="1400" b="1" dirty="0" smtClean="0">
                <a:solidFill>
                  <a:srgbClr val="487CBF"/>
                </a:solidFill>
                <a:latin typeface="Myriad Pro" pitchFamily="34" charset="0"/>
              </a:rPr>
              <a:t>МОДЕЛЬНЫЙ</a:t>
            </a:r>
          </a:p>
          <a:p>
            <a:r>
              <a:rPr lang="ru-RU" sz="1400" b="1" dirty="0" smtClean="0">
                <a:solidFill>
                  <a:srgbClr val="487CBF"/>
                </a:solidFill>
                <a:latin typeface="Myriad Pro" pitchFamily="34" charset="0"/>
              </a:rPr>
              <a:t>ЦЕНТР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0758" y="188640"/>
            <a:ext cx="1596713" cy="1009798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-36512" y="0"/>
            <a:ext cx="11867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44893" y="0"/>
            <a:ext cx="4571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233" y="4581128"/>
            <a:ext cx="893612" cy="89361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592" y="4005064"/>
            <a:ext cx="912830" cy="91283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592" y="1737472"/>
            <a:ext cx="934784" cy="93478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585" y="2348880"/>
            <a:ext cx="909177" cy="90917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6512" y="3459064"/>
            <a:ext cx="904856" cy="904856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2812857"/>
            <a:ext cx="994876" cy="99487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496" y="1412776"/>
            <a:ext cx="792088" cy="792088"/>
          </a:xfrm>
          <a:prstGeom prst="rect">
            <a:avLst/>
          </a:prstGeo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2032210" y="2130425"/>
            <a:ext cx="6788262" cy="1470025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Myriad Pro Cond" pitchFamily="34" charset="0"/>
              </a:rPr>
              <a:t>БРЯНСКИЙ ОБЛАСТНОЙ ГУБЕРНАТОРСКИЙ ДВОРЕЦ ДЕТСКОГО И ЮНОШЕСКОГО ТВОРЧЕСТВА ИМЕНИ Ю.А.ГАГАРИНА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Myriad Pro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60229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1810</TotalTime>
  <Words>1226</Words>
  <Application>Microsoft Office PowerPoint</Application>
  <PresentationFormat>Экран (4:3)</PresentationFormat>
  <Paragraphs>182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РЕГИОНАЛЬНЫЙ МОДЕЛЬНЫЙ ЦЕНТР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УВЕДОМЛЕНИЕ   В   РОСКОМНАДЗОР</vt:lpstr>
      <vt:lpstr>УВЕДОМЛЕНИЕ   В   РОСКОМНАДЗОР</vt:lpstr>
      <vt:lpstr>УВЕДОМЛЕНИЕ   В   РОСКОМНАДЗОР</vt:lpstr>
      <vt:lpstr>УВЕДОМЛЕНИЕ   В   РОСКОМНАДЗОР</vt:lpstr>
      <vt:lpstr>УВЕДОМЛЕНИЕ   В   РОСКОМНАДЗОР</vt:lpstr>
      <vt:lpstr>УВЕДОМЛЕНИЕ   В   РОСКОМНАДЗОР</vt:lpstr>
      <vt:lpstr>УВЕДОМЛЕНИЕ   В   РОСКОМНАДЗОР</vt:lpstr>
      <vt:lpstr>Слайд 18</vt:lpstr>
      <vt:lpstr>Слайд 19</vt:lpstr>
      <vt:lpstr>Слайд 20</vt:lpstr>
      <vt:lpstr>БРЯНСКИЙ ОБЛАСТНОЙ ГУБЕРНАТОРСКИЙ ДВОРЕЦ ДЕТСКОГО И ЮНОШЕСКОГО ТВОРЧЕСТВА ИМЕНИ Ю.А.ГАГАРИНА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РМЦ</dc:title>
  <dc:creator>Администратор ИТ</dc:creator>
  <cp:lastModifiedBy>User</cp:lastModifiedBy>
  <cp:revision>134</cp:revision>
  <dcterms:created xsi:type="dcterms:W3CDTF">2020-05-21T07:55:36Z</dcterms:created>
  <dcterms:modified xsi:type="dcterms:W3CDTF">2021-01-22T11:48:54Z</dcterms:modified>
</cp:coreProperties>
</file>